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2" r:id="rId2"/>
    <p:sldId id="371" r:id="rId3"/>
    <p:sldId id="373" r:id="rId4"/>
    <p:sldId id="361" r:id="rId5"/>
    <p:sldId id="365" r:id="rId6"/>
    <p:sldId id="363" r:id="rId7"/>
    <p:sldId id="374" r:id="rId8"/>
    <p:sldId id="375" r:id="rId9"/>
    <p:sldId id="376" r:id="rId10"/>
    <p:sldId id="377" r:id="rId11"/>
    <p:sldId id="378" r:id="rId12"/>
    <p:sldId id="33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4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7T11:08:07.564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50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927907c-778e-4ec0-a0ca-1578d8718b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4927907c-778e-4ec0-a0ca-1578d8718b20/assets/audio/54_ollie_yearbook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927907c-778e-4ec0-a0ca-1578d8718b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A class of </a:t>
            </a:r>
          </a:p>
          <a:p>
            <a:r>
              <a:rPr lang="hr-HR" sz="6600"/>
              <a:t>their own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E275083-36B5-480E-B51A-7A5E62FE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173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EE4555-55F1-4C9F-BB7F-C182D09B81A0}"/>
              </a:ext>
            </a:extLst>
          </p:cNvPr>
          <p:cNvSpPr txBox="1"/>
          <p:nvPr/>
        </p:nvSpPr>
        <p:spPr>
          <a:xfrm>
            <a:off x="5727560" y="341644"/>
            <a:ext cx="582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76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7D0285-931D-4E59-89F6-876D9BE0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8" y="1852507"/>
            <a:ext cx="10547572" cy="3935343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849A3B1E-9710-4AE2-B077-3C89F789DB38}"/>
              </a:ext>
            </a:extLst>
          </p:cNvPr>
          <p:cNvSpPr/>
          <p:nvPr/>
        </p:nvSpPr>
        <p:spPr>
          <a:xfrm>
            <a:off x="3215473" y="2371411"/>
            <a:ext cx="753626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2E0F27C-8836-4D2C-804E-93F424FADFFF}"/>
              </a:ext>
            </a:extLst>
          </p:cNvPr>
          <p:cNvSpPr/>
          <p:nvPr/>
        </p:nvSpPr>
        <p:spPr>
          <a:xfrm>
            <a:off x="3215473" y="3111099"/>
            <a:ext cx="864158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FB81DB01-B2A0-4F65-8BFF-7A3CD0EA9A03}"/>
              </a:ext>
            </a:extLst>
          </p:cNvPr>
          <p:cNvSpPr/>
          <p:nvPr/>
        </p:nvSpPr>
        <p:spPr>
          <a:xfrm>
            <a:off x="1438589" y="4218093"/>
            <a:ext cx="993111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27E5E08F-FFBA-435F-990E-E9941474A1E1}"/>
              </a:ext>
            </a:extLst>
          </p:cNvPr>
          <p:cNvSpPr/>
          <p:nvPr/>
        </p:nvSpPr>
        <p:spPr>
          <a:xfrm>
            <a:off x="3398018" y="4963606"/>
            <a:ext cx="864158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7B1B4E7-9183-4556-A142-3B7F919D8673}"/>
              </a:ext>
            </a:extLst>
          </p:cNvPr>
          <p:cNvSpPr/>
          <p:nvPr/>
        </p:nvSpPr>
        <p:spPr>
          <a:xfrm>
            <a:off x="9698334" y="2359147"/>
            <a:ext cx="983063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1C9D9B26-E1BA-4A0D-B4E9-82F426CC7762}"/>
              </a:ext>
            </a:extLst>
          </p:cNvPr>
          <p:cNvSpPr/>
          <p:nvPr/>
        </p:nvSpPr>
        <p:spPr>
          <a:xfrm>
            <a:off x="9445451" y="3471147"/>
            <a:ext cx="864158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7E5A127A-6110-4502-86EE-1F38E7BAE58A}"/>
              </a:ext>
            </a:extLst>
          </p:cNvPr>
          <p:cNvSpPr/>
          <p:nvPr/>
        </p:nvSpPr>
        <p:spPr>
          <a:xfrm>
            <a:off x="10249318" y="4227006"/>
            <a:ext cx="864158" cy="4415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2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419CCEB-0E3C-4AA0-83D0-38715FF9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595312"/>
            <a:ext cx="9820275" cy="56673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9C78E47-42B2-4AE7-A3FF-04194F0BF48D}"/>
              </a:ext>
            </a:extLst>
          </p:cNvPr>
          <p:cNvSpPr txBox="1"/>
          <p:nvPr/>
        </p:nvSpPr>
        <p:spPr>
          <a:xfrm>
            <a:off x="5737609" y="2625638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B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F1C99E1-CDBB-480F-810F-DF7E09B1F4DD}"/>
              </a:ext>
            </a:extLst>
          </p:cNvPr>
          <p:cNvSpPr txBox="1"/>
          <p:nvPr/>
        </p:nvSpPr>
        <p:spPr>
          <a:xfrm>
            <a:off x="8040357" y="1835612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787A07-BD82-4D27-9CCE-65C60E4D6674}"/>
              </a:ext>
            </a:extLst>
          </p:cNvPr>
          <p:cNvSpPr txBox="1"/>
          <p:nvPr/>
        </p:nvSpPr>
        <p:spPr>
          <a:xfrm>
            <a:off x="9831422" y="1936096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E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557B949-2771-4D4E-925F-DB7EC4156B07}"/>
              </a:ext>
            </a:extLst>
          </p:cNvPr>
          <p:cNvSpPr txBox="1"/>
          <p:nvPr/>
        </p:nvSpPr>
        <p:spPr>
          <a:xfrm>
            <a:off x="3890387" y="5038917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7AF44FE-1876-4B6D-A0FB-A9D3A9FCCD28}"/>
              </a:ext>
            </a:extLst>
          </p:cNvPr>
          <p:cNvSpPr txBox="1"/>
          <p:nvPr/>
        </p:nvSpPr>
        <p:spPr>
          <a:xfrm>
            <a:off x="7296781" y="5038917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D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BDD15B0-C118-435C-A5B7-9D29C1C99C13}"/>
              </a:ext>
            </a:extLst>
          </p:cNvPr>
          <p:cNvSpPr txBox="1"/>
          <p:nvPr/>
        </p:nvSpPr>
        <p:spPr>
          <a:xfrm>
            <a:off x="10082630" y="5038916"/>
            <a:ext cx="50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A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7318CD0-CB64-4314-94EC-B39001661FC7}"/>
              </a:ext>
            </a:extLst>
          </p:cNvPr>
          <p:cNvSpPr txBox="1"/>
          <p:nvPr/>
        </p:nvSpPr>
        <p:spPr>
          <a:xfrm>
            <a:off x="4521758" y="3366716"/>
            <a:ext cx="220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fastest fish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C17C329-9746-4088-86DF-43C4BDBA02D5}"/>
              </a:ext>
            </a:extLst>
          </p:cNvPr>
          <p:cNvSpPr txBox="1"/>
          <p:nvPr/>
        </p:nvSpPr>
        <p:spPr>
          <a:xfrm>
            <a:off x="6663652" y="3366716"/>
            <a:ext cx="220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tallest animal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D7EC06D-C1B6-4B61-96DF-2765E17B6D3A}"/>
              </a:ext>
            </a:extLst>
          </p:cNvPr>
          <p:cNvSpPr txBox="1"/>
          <p:nvPr/>
        </p:nvSpPr>
        <p:spPr>
          <a:xfrm>
            <a:off x="8823994" y="3366716"/>
            <a:ext cx="301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world’s biggest animal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4F9C755-83AD-498E-BF5F-2276B11D5290}"/>
              </a:ext>
            </a:extLst>
          </p:cNvPr>
          <p:cNvSpPr txBox="1"/>
          <p:nvPr/>
        </p:nvSpPr>
        <p:spPr>
          <a:xfrm>
            <a:off x="1780233" y="5759899"/>
            <a:ext cx="244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slowest swimmer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B6B2B0-B231-4C3B-A664-8EF84507ECE1}"/>
              </a:ext>
            </a:extLst>
          </p:cNvPr>
          <p:cNvSpPr txBox="1"/>
          <p:nvPr/>
        </p:nvSpPr>
        <p:spPr>
          <a:xfrm>
            <a:off x="4995704" y="5762092"/>
            <a:ext cx="262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fastest land animal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F81638E-6207-476A-9D42-148FA96E79F4}"/>
              </a:ext>
            </a:extLst>
          </p:cNvPr>
          <p:cNvSpPr txBox="1"/>
          <p:nvPr/>
        </p:nvSpPr>
        <p:spPr>
          <a:xfrm>
            <a:off x="8211099" y="5772140"/>
            <a:ext cx="220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the smallest bird</a:t>
            </a:r>
          </a:p>
        </p:txBody>
      </p:sp>
    </p:spTree>
    <p:extLst>
      <p:ext uri="{BB962C8B-B14F-4D97-AF65-F5344CB8AC3E}">
        <p14:creationId xmlns:p14="http://schemas.microsoft.com/office/powerpoint/2010/main" val="8767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7" y="76848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3B1DD83-00EC-493B-A291-3003A7D7F826}"/>
              </a:ext>
            </a:extLst>
          </p:cNvPr>
          <p:cNvSpPr txBox="1"/>
          <p:nvPr/>
        </p:nvSpPr>
        <p:spPr>
          <a:xfrm>
            <a:off x="895027" y="2269133"/>
            <a:ext cx="9748911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4"/>
              </a:rPr>
              <a:t>https://www.e-sfera.hr/dodatni-digitalni-sadrzaji/4927907c-778e-4ec0-a0ca-1578d8718b20/</a:t>
            </a:r>
            <a:r>
              <a:rPr lang="hr-HR" sz="2400" b="1" dirty="0"/>
              <a:t> </a:t>
            </a:r>
          </a:p>
          <a:p>
            <a:pPr algn="ctr"/>
            <a:endParaRPr lang="hr-HR" b="1" dirty="0"/>
          </a:p>
          <a:p>
            <a:pPr algn="ctr"/>
            <a:r>
              <a:rPr lang="hr-HR" sz="2400" b="1" dirty="0" err="1"/>
              <a:t>Animal</a:t>
            </a:r>
            <a:r>
              <a:rPr lang="hr-HR" sz="2400" b="1" dirty="0"/>
              <a:t> </a:t>
            </a:r>
            <a:r>
              <a:rPr lang="hr-HR" sz="2400" b="1" dirty="0" err="1"/>
              <a:t>records</a:t>
            </a:r>
            <a:endParaRPr lang="hr-HR" sz="2400" b="1" dirty="0"/>
          </a:p>
          <a:p>
            <a:pPr algn="ctr"/>
            <a:br>
              <a:rPr lang="hr-HR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121D99B-9795-4C01-9640-F8ADB95A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099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26B665-134F-4496-8AF0-A4DC53E0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56" y="711291"/>
            <a:ext cx="6724514" cy="5359637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A4357B8-8599-4FAF-AA74-19769718499F}"/>
              </a:ext>
            </a:extLst>
          </p:cNvPr>
          <p:cNvSpPr txBox="1"/>
          <p:nvPr/>
        </p:nvSpPr>
        <p:spPr>
          <a:xfrm>
            <a:off x="10882567" y="4503704"/>
            <a:ext cx="54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FB35349-94A6-4BD8-9114-88D41F0CD25F}"/>
              </a:ext>
            </a:extLst>
          </p:cNvPr>
          <p:cNvSpPr txBox="1"/>
          <p:nvPr/>
        </p:nvSpPr>
        <p:spPr>
          <a:xfrm>
            <a:off x="10104357" y="4877457"/>
            <a:ext cx="54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9900"/>
                </a:solidFill>
              </a:rPr>
              <a:t>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67FCAA7-26B8-41AB-9252-28C8DC0A507D}"/>
              </a:ext>
            </a:extLst>
          </p:cNvPr>
          <p:cNvSpPr txBox="1"/>
          <p:nvPr/>
        </p:nvSpPr>
        <p:spPr>
          <a:xfrm>
            <a:off x="10729693" y="5214995"/>
            <a:ext cx="54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85C513E-231A-4FA5-8745-70F3EFE658E0}"/>
              </a:ext>
            </a:extLst>
          </p:cNvPr>
          <p:cNvSpPr txBox="1"/>
          <p:nvPr/>
        </p:nvSpPr>
        <p:spPr>
          <a:xfrm>
            <a:off x="9556366" y="5609263"/>
            <a:ext cx="54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782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9452FE3-18E3-4341-9A3C-59E405E4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535"/>
            <a:ext cx="6724514" cy="535963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1A0F645-F159-46CE-9438-8D6F0D44E778}"/>
              </a:ext>
            </a:extLst>
          </p:cNvPr>
          <p:cNvSpPr txBox="1"/>
          <p:nvPr/>
        </p:nvSpPr>
        <p:spPr>
          <a:xfrm>
            <a:off x="7363838" y="3891064"/>
            <a:ext cx="4377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najdublja</a:t>
            </a:r>
            <a:r>
              <a:rPr lang="hr-HR" sz="2400" dirty="0"/>
              <a:t> mora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najviše</a:t>
            </a:r>
            <a:r>
              <a:rPr lang="hr-HR" sz="2400" dirty="0"/>
              <a:t> planine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najhladnija</a:t>
            </a:r>
            <a:r>
              <a:rPr lang="hr-HR" sz="2400" dirty="0"/>
              <a:t> mjesta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najtopliji</a:t>
            </a:r>
            <a:r>
              <a:rPr lang="hr-HR" sz="2400" dirty="0"/>
              <a:t> dijelovi ljeta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najmanja</a:t>
            </a:r>
            <a:r>
              <a:rPr lang="hr-HR" sz="2400" dirty="0"/>
              <a:t> od svih lisica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987D89D-69FA-4E23-A67F-695FB1DC4C7C}"/>
              </a:ext>
            </a:extLst>
          </p:cNvPr>
          <p:cNvSpPr txBox="1"/>
          <p:nvPr/>
        </p:nvSpPr>
        <p:spPr>
          <a:xfrm>
            <a:off x="6724514" y="1008566"/>
            <a:ext cx="499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do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green</a:t>
            </a:r>
            <a:r>
              <a:rPr lang="hr-HR" sz="2400" dirty="0"/>
              <a:t> </a:t>
            </a:r>
            <a:r>
              <a:rPr lang="hr-HR" sz="2400" dirty="0" err="1"/>
              <a:t>end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>
                <a:solidFill>
                  <a:srgbClr val="92D050"/>
                </a:solidFill>
              </a:rPr>
              <a:t>They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>
                <a:solidFill>
                  <a:srgbClr val="92D050"/>
                </a:solidFill>
              </a:rPr>
              <a:t>end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>
                <a:solidFill>
                  <a:srgbClr val="92D050"/>
                </a:solidFill>
              </a:rPr>
              <a:t>in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–</a:t>
            </a:r>
            <a:r>
              <a:rPr lang="hr-HR" sz="2400" dirty="0" err="1">
                <a:solidFill>
                  <a:srgbClr val="FF0000"/>
                </a:solidFill>
              </a:rPr>
              <a:t>est</a:t>
            </a:r>
            <a:r>
              <a:rPr lang="hr-HR" sz="24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0FDF2E-D161-474F-AFA8-6E3272B3A1A6}"/>
              </a:ext>
            </a:extLst>
          </p:cNvPr>
          <p:cNvSpPr txBox="1"/>
          <p:nvPr/>
        </p:nvSpPr>
        <p:spPr>
          <a:xfrm>
            <a:off x="6724513" y="2895573"/>
            <a:ext cx="499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before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adjectives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>
                <a:solidFill>
                  <a:srgbClr val="92D050"/>
                </a:solidFill>
              </a:rPr>
              <a:t>The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>
                <a:solidFill>
                  <a:srgbClr val="92D050"/>
                </a:solidFill>
              </a:rPr>
              <a:t>article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”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”</a:t>
            </a:r>
            <a:r>
              <a:rPr lang="hr-HR" sz="2400" dirty="0">
                <a:solidFill>
                  <a:srgbClr val="92D050"/>
                </a:solidFill>
              </a:rPr>
              <a:t>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4BAB611-3674-440B-B8D8-3F8C5D82B1ED}"/>
              </a:ext>
            </a:extLst>
          </p:cNvPr>
          <p:cNvSpPr/>
          <p:nvPr/>
        </p:nvSpPr>
        <p:spPr>
          <a:xfrm>
            <a:off x="3871609" y="4046706"/>
            <a:ext cx="330740" cy="28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605CDC8-264C-42DF-A53D-A4DB2F7870E3}"/>
              </a:ext>
            </a:extLst>
          </p:cNvPr>
          <p:cNvSpPr/>
          <p:nvPr/>
        </p:nvSpPr>
        <p:spPr>
          <a:xfrm>
            <a:off x="4620638" y="4410685"/>
            <a:ext cx="373435" cy="269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A09794F1-B450-4516-9A71-9DC38C339428}"/>
              </a:ext>
            </a:extLst>
          </p:cNvPr>
          <p:cNvSpPr/>
          <p:nvPr/>
        </p:nvSpPr>
        <p:spPr>
          <a:xfrm>
            <a:off x="4231532" y="4814535"/>
            <a:ext cx="389106" cy="269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8D672C7-8B82-4463-9D3D-E2C62A447D8D}"/>
              </a:ext>
            </a:extLst>
          </p:cNvPr>
          <p:cNvSpPr/>
          <p:nvPr/>
        </p:nvSpPr>
        <p:spPr>
          <a:xfrm>
            <a:off x="4036979" y="5083667"/>
            <a:ext cx="330740" cy="28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4D772C03-D852-49A6-8C6F-C88B2060E3ED}"/>
              </a:ext>
            </a:extLst>
          </p:cNvPr>
          <p:cNvSpPr/>
          <p:nvPr/>
        </p:nvSpPr>
        <p:spPr>
          <a:xfrm>
            <a:off x="3120416" y="5547953"/>
            <a:ext cx="362086" cy="28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46063B60-8207-41DC-91A2-FC0BCE13950C}"/>
              </a:ext>
            </a:extLst>
          </p:cNvPr>
          <p:cNvCxnSpPr/>
          <p:nvPr/>
        </p:nvCxnSpPr>
        <p:spPr>
          <a:xfrm>
            <a:off x="2937753" y="4328809"/>
            <a:ext cx="363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20370DCA-FE08-4E4C-A3B1-4048380F992B}"/>
              </a:ext>
            </a:extLst>
          </p:cNvPr>
          <p:cNvCxnSpPr/>
          <p:nvPr/>
        </p:nvCxnSpPr>
        <p:spPr>
          <a:xfrm>
            <a:off x="3741907" y="4679817"/>
            <a:ext cx="363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8B958BEA-5D86-4021-8448-247F95497828}"/>
              </a:ext>
            </a:extLst>
          </p:cNvPr>
          <p:cNvCxnSpPr/>
          <p:nvPr/>
        </p:nvCxnSpPr>
        <p:spPr>
          <a:xfrm>
            <a:off x="3378201" y="5078148"/>
            <a:ext cx="363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16AD6ABD-9F29-470B-82F9-3840CAD6D960}"/>
              </a:ext>
            </a:extLst>
          </p:cNvPr>
          <p:cNvCxnSpPr/>
          <p:nvPr/>
        </p:nvCxnSpPr>
        <p:spPr>
          <a:xfrm>
            <a:off x="3180404" y="5365770"/>
            <a:ext cx="363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>
            <a:extLst>
              <a:ext uri="{FF2B5EF4-FFF2-40B4-BE49-F238E27FC236}">
                <a16:creationId xmlns:a16="http://schemas.microsoft.com/office/drawing/2014/main" id="{A6DB0775-F708-4F14-B8A2-89B6C13A6D2F}"/>
              </a:ext>
            </a:extLst>
          </p:cNvPr>
          <p:cNvCxnSpPr/>
          <p:nvPr/>
        </p:nvCxnSpPr>
        <p:spPr>
          <a:xfrm>
            <a:off x="2175753" y="5797631"/>
            <a:ext cx="363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9DDD9C5-FF74-48E1-B7A4-DF081EBCFAE7}"/>
              </a:ext>
            </a:extLst>
          </p:cNvPr>
          <p:cNvSpPr txBox="1"/>
          <p:nvPr/>
        </p:nvSpPr>
        <p:spPr>
          <a:xfrm>
            <a:off x="5981700" y="5625218"/>
            <a:ext cx="629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adjectives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called</a:t>
            </a:r>
            <a:r>
              <a:rPr lang="hr-HR" sz="2400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superlative.</a:t>
            </a:r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2995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 animBg="1"/>
      <p:bldP spid="13" grpId="0" animBg="1"/>
      <p:bldP spid="14" grpId="0" animBg="1"/>
      <p:bldP spid="15" grpId="0" animBg="1"/>
      <p:bldP spid="1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849E430D-22E6-4C85-9AC0-6286D593145D}"/>
              </a:ext>
            </a:extLst>
          </p:cNvPr>
          <p:cNvSpPr txBox="1"/>
          <p:nvPr/>
        </p:nvSpPr>
        <p:spPr>
          <a:xfrm>
            <a:off x="2570738" y="369940"/>
            <a:ext cx="800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do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superlatives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short </a:t>
            </a:r>
            <a:r>
              <a:rPr lang="hr-HR" sz="2400" dirty="0" err="1"/>
              <a:t>adjectives</a:t>
            </a:r>
            <a:r>
              <a:rPr lang="hr-HR" sz="2400" dirty="0"/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B83CA4C-21D5-418A-AE9C-E0F5820BEDB3}"/>
              </a:ext>
            </a:extLst>
          </p:cNvPr>
          <p:cNvSpPr txBox="1"/>
          <p:nvPr/>
        </p:nvSpPr>
        <p:spPr>
          <a:xfrm>
            <a:off x="1272096" y="2242496"/>
            <a:ext cx="10603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high    </a:t>
            </a:r>
            <a:r>
              <a:rPr lang="hr-HR" sz="2800">
                <a:sym typeface="Wingdings" panose="05000000000000000000" pitchFamily="2" charset="2"/>
              </a:rPr>
              <a:t></a:t>
            </a:r>
          </a:p>
          <a:p>
            <a:r>
              <a:rPr lang="hr-HR" sz="2800">
                <a:sym typeface="Wingdings" panose="05000000000000000000" pitchFamily="2" charset="2"/>
              </a:rPr>
              <a:t>cold    </a:t>
            </a:r>
          </a:p>
          <a:p>
            <a:r>
              <a:rPr lang="hr-HR" sz="2800">
                <a:sym typeface="Wingdings" panose="05000000000000000000" pitchFamily="2" charset="2"/>
              </a:rPr>
              <a:t>nice    </a:t>
            </a:r>
          </a:p>
          <a:p>
            <a:r>
              <a:rPr lang="hr-HR" sz="2800">
                <a:sym typeface="Wingdings" panose="05000000000000000000" pitchFamily="2" charset="2"/>
              </a:rPr>
              <a:t>happ</a:t>
            </a:r>
            <a:r>
              <a:rPr lang="hr-HR" sz="2800">
                <a:solidFill>
                  <a:srgbClr val="00B0F0"/>
                </a:solidFill>
                <a:sym typeface="Wingdings" panose="05000000000000000000" pitchFamily="2" charset="2"/>
              </a:rPr>
              <a:t>y</a:t>
            </a:r>
            <a:r>
              <a:rPr lang="hr-HR" sz="2800">
                <a:sym typeface="Wingdings" panose="05000000000000000000" pitchFamily="2" charset="2"/>
              </a:rPr>
              <a:t> </a:t>
            </a:r>
          </a:p>
          <a:p>
            <a:r>
              <a:rPr lang="hr-HR" sz="2800">
                <a:sym typeface="Wingdings" panose="05000000000000000000" pitchFamily="2" charset="2"/>
              </a:rPr>
              <a:t>big</a:t>
            </a:r>
            <a:r>
              <a:rPr lang="hr-HR" sz="2800">
                <a:solidFill>
                  <a:srgbClr val="00B0F0"/>
                </a:solidFill>
                <a:sym typeface="Wingdings" panose="05000000000000000000" pitchFamily="2" charset="2"/>
              </a:rPr>
              <a:t>    </a:t>
            </a:r>
            <a:r>
              <a:rPr lang="hr-HR" sz="2800">
                <a:sym typeface="Wingdings" panose="05000000000000000000" pitchFamily="2" charset="2"/>
              </a:rPr>
              <a:t></a:t>
            </a:r>
          </a:p>
          <a:p>
            <a:r>
              <a:rPr lang="hr-HR" sz="2800">
                <a:sym typeface="Wingdings" panose="05000000000000000000" pitchFamily="2" charset="2"/>
              </a:rPr>
              <a:t>fat         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5425CCA-DB61-4BBF-8ED3-1FC41507B6F9}"/>
              </a:ext>
            </a:extLst>
          </p:cNvPr>
          <p:cNvSpPr txBox="1"/>
          <p:nvPr/>
        </p:nvSpPr>
        <p:spPr>
          <a:xfrm>
            <a:off x="2838050" y="2242496"/>
            <a:ext cx="9143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</a:rPr>
              <a:t>+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high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ym typeface="Wingdings" panose="05000000000000000000" pitchFamily="2" charset="2"/>
              </a:rPr>
              <a:t> = 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high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     	 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visok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i="1" dirty="0">
                <a:sym typeface="Wingdings" panose="05000000000000000000" pitchFamily="2" charset="2"/>
              </a:rPr>
              <a:t>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 najviši</a:t>
            </a:r>
          </a:p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</a:rPr>
              <a:t>+ </a:t>
            </a:r>
            <a:r>
              <a:rPr lang="hr-HR" sz="2800" dirty="0" err="1">
                <a:sym typeface="Wingdings" panose="05000000000000000000" pitchFamily="2" charset="2"/>
              </a:rPr>
              <a:t>cold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</a:rPr>
              <a:t>=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cold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hladan</a:t>
            </a:r>
            <a:r>
              <a:rPr lang="hr-HR" sz="2800" i="1" dirty="0">
                <a:sym typeface="Wingdings" panose="05000000000000000000" pitchFamily="2" charset="2"/>
              </a:rPr>
              <a:t>  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najhladniji</a:t>
            </a:r>
            <a:endParaRPr lang="hr-HR" sz="2800" dirty="0">
              <a:sym typeface="Wingdings" panose="05000000000000000000" pitchFamily="2" charset="2"/>
            </a:endParaRPr>
          </a:p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nice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-st </a:t>
            </a:r>
            <a:r>
              <a:rPr lang="hr-HR" sz="2800" dirty="0">
                <a:sym typeface="Wingdings" panose="05000000000000000000" pitchFamily="2" charset="2"/>
              </a:rPr>
              <a:t>= </a:t>
            </a:r>
            <a:r>
              <a:rPr lang="hr-HR" sz="2800" dirty="0" err="1">
                <a:sym typeface="Wingdings" panose="05000000000000000000" pitchFamily="2" charset="2"/>
              </a:rPr>
              <a:t>the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nice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			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drag</a:t>
            </a:r>
            <a:r>
              <a:rPr lang="hr-HR" sz="2800" i="1" dirty="0">
                <a:sym typeface="Wingdings" panose="05000000000000000000" pitchFamily="2" charset="2"/>
              </a:rPr>
              <a:t> 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najdraži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</a:p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happ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i</a:t>
            </a:r>
            <a:r>
              <a:rPr lang="hr-HR" sz="2800" dirty="0">
                <a:sym typeface="Wingdings" panose="05000000000000000000" pitchFamily="2" charset="2"/>
              </a:rPr>
              <a:t> + -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ym typeface="Wingdings" panose="05000000000000000000" pitchFamily="2" charset="2"/>
              </a:rPr>
              <a:t> =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happ</a:t>
            </a:r>
            <a:r>
              <a:rPr lang="hr-HR" sz="28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sretan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i="1" dirty="0">
                <a:sym typeface="Wingdings" panose="05000000000000000000" pitchFamily="2" charset="2"/>
              </a:rPr>
              <a:t> 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najsretniji</a:t>
            </a:r>
            <a:endParaRPr lang="hr-HR" sz="2800" dirty="0">
              <a:sym typeface="Wingdings" panose="05000000000000000000" pitchFamily="2" charset="2"/>
            </a:endParaRPr>
          </a:p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big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>
                <a:solidFill>
                  <a:srgbClr val="FF9900"/>
                </a:solidFill>
                <a:sym typeface="Wingdings" panose="05000000000000000000" pitchFamily="2" charset="2"/>
              </a:rPr>
              <a:t>g</a:t>
            </a:r>
            <a:r>
              <a:rPr lang="hr-HR" sz="2800" dirty="0">
                <a:sym typeface="Wingdings" panose="05000000000000000000" pitchFamily="2" charset="2"/>
              </a:rPr>
              <a:t> +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=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big</a:t>
            </a:r>
            <a:r>
              <a:rPr lang="hr-HR" sz="28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velik</a:t>
            </a:r>
            <a:r>
              <a:rPr lang="hr-HR" sz="2800" i="1" dirty="0">
                <a:sym typeface="Wingdings" panose="05000000000000000000" pitchFamily="2" charset="2"/>
              </a:rPr>
              <a:t>  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najveći</a:t>
            </a:r>
          </a:p>
          <a:p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fat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</a:rPr>
              <a:t>+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olidFill>
                  <a:srgbClr val="FF9900"/>
                </a:solidFill>
                <a:sym typeface="Wingdings" panose="05000000000000000000" pitchFamily="2" charset="2"/>
              </a:rPr>
              <a:t>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</a:rPr>
              <a:t>+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=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fat</a:t>
            </a:r>
            <a:r>
              <a:rPr lang="hr-HR" sz="28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est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</a:t>
            </a:r>
            <a:r>
              <a:rPr lang="hr-HR" sz="2800" i="1" dirty="0">
                <a:solidFill>
                  <a:srgbClr val="0070C0"/>
                </a:solidFill>
                <a:sym typeface="Wingdings" panose="05000000000000000000" pitchFamily="2" charset="2"/>
              </a:rPr>
              <a:t>debeo</a:t>
            </a:r>
            <a:r>
              <a:rPr lang="hr-HR" sz="2800" i="1" dirty="0">
                <a:sym typeface="Wingdings" panose="05000000000000000000" pitchFamily="2" charset="2"/>
              </a:rPr>
              <a:t> 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najdeblji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CB4BD0A-E493-477C-9426-58C1F4A6E056}"/>
              </a:ext>
            </a:extLst>
          </p:cNvPr>
          <p:cNvSpPr/>
          <p:nvPr/>
        </p:nvSpPr>
        <p:spPr>
          <a:xfrm>
            <a:off x="1166101" y="2170539"/>
            <a:ext cx="10603149" cy="282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614EFF8-802F-4465-BE83-894EBC1B3A88}"/>
              </a:ext>
            </a:extLst>
          </p:cNvPr>
          <p:cNvSpPr txBox="1"/>
          <p:nvPr/>
        </p:nvSpPr>
        <p:spPr>
          <a:xfrm>
            <a:off x="-252918" y="1349731"/>
            <a:ext cx="109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>
                <a:solidFill>
                  <a:srgbClr val="FF0000"/>
                </a:solidFill>
              </a:rPr>
              <a:t>the </a:t>
            </a:r>
            <a:r>
              <a:rPr lang="hr-HR" sz="2800"/>
              <a:t>+</a:t>
            </a:r>
            <a:r>
              <a:rPr lang="hr-HR" sz="2800">
                <a:solidFill>
                  <a:srgbClr val="FF0000"/>
                </a:solidFill>
              </a:rPr>
              <a:t> </a:t>
            </a:r>
            <a:r>
              <a:rPr lang="hr-HR" sz="2800" b="1"/>
              <a:t>adjective</a:t>
            </a:r>
            <a:r>
              <a:rPr lang="hr-HR" sz="2800"/>
              <a:t> + </a:t>
            </a:r>
            <a:r>
              <a:rPr lang="hr-HR" sz="2800">
                <a:solidFill>
                  <a:srgbClr val="FF0000"/>
                </a:solidFill>
              </a:rPr>
              <a:t>-(e)st</a:t>
            </a:r>
          </a:p>
        </p:txBody>
      </p:sp>
    </p:spTree>
    <p:extLst>
      <p:ext uri="{BB962C8B-B14F-4D97-AF65-F5344CB8AC3E}">
        <p14:creationId xmlns:p14="http://schemas.microsoft.com/office/powerpoint/2010/main" val="38917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17375F-4858-4884-B615-71F1957D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7" y="335501"/>
            <a:ext cx="4851666" cy="33610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2D4BEF-3B9A-42E2-8A04-AF9464B7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46" y="2882090"/>
            <a:ext cx="4851666" cy="37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5254D86-C5F7-4B2E-B906-2D5696BE4779}"/>
              </a:ext>
            </a:extLst>
          </p:cNvPr>
          <p:cNvSpPr txBox="1"/>
          <p:nvPr/>
        </p:nvSpPr>
        <p:spPr>
          <a:xfrm>
            <a:off x="330740" y="369651"/>
            <a:ext cx="1121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superlatives</a:t>
            </a:r>
            <a:r>
              <a:rPr lang="hr-HR" sz="2400" dirty="0"/>
              <a:t> at </a:t>
            </a:r>
            <a:r>
              <a:rPr lang="hr-HR" sz="2400" dirty="0" err="1"/>
              <a:t>pages</a:t>
            </a:r>
            <a:r>
              <a:rPr lang="hr-HR" sz="2400" dirty="0"/>
              <a:t> 110 </a:t>
            </a:r>
            <a:r>
              <a:rPr lang="hr-HR" sz="2400" dirty="0" err="1"/>
              <a:t>and</a:t>
            </a:r>
            <a:r>
              <a:rPr lang="hr-HR" sz="2400" dirty="0"/>
              <a:t> 111.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0FB3B6-0C3B-4DBC-BD2B-40B651B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0" y="1353462"/>
            <a:ext cx="9334500" cy="2828925"/>
          </a:xfrm>
          <a:prstGeom prst="rect">
            <a:avLst/>
          </a:prstGeom>
        </p:spPr>
      </p:pic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91DECD59-BF97-4555-9C47-C3B19959D7DD}"/>
              </a:ext>
            </a:extLst>
          </p:cNvPr>
          <p:cNvCxnSpPr/>
          <p:nvPr/>
        </p:nvCxnSpPr>
        <p:spPr>
          <a:xfrm>
            <a:off x="447473" y="2091447"/>
            <a:ext cx="992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708842B1-F63C-406F-B62B-F7D7DE8AF7AB}"/>
              </a:ext>
            </a:extLst>
          </p:cNvPr>
          <p:cNvCxnSpPr>
            <a:cxnSpLocks/>
          </p:cNvCxnSpPr>
          <p:nvPr/>
        </p:nvCxnSpPr>
        <p:spPr>
          <a:xfrm>
            <a:off x="447472" y="2321669"/>
            <a:ext cx="651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11A980C2-F576-44A6-A0FF-00489B24E3B5}"/>
              </a:ext>
            </a:extLst>
          </p:cNvPr>
          <p:cNvCxnSpPr>
            <a:cxnSpLocks/>
          </p:cNvCxnSpPr>
          <p:nvPr/>
        </p:nvCxnSpPr>
        <p:spPr>
          <a:xfrm>
            <a:off x="3887822" y="2091447"/>
            <a:ext cx="314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4DA79268-30A2-4F78-AF9B-CD83994BCFF8}"/>
              </a:ext>
            </a:extLst>
          </p:cNvPr>
          <p:cNvCxnSpPr>
            <a:cxnSpLocks/>
          </p:cNvCxnSpPr>
          <p:nvPr/>
        </p:nvCxnSpPr>
        <p:spPr>
          <a:xfrm>
            <a:off x="5259422" y="1621277"/>
            <a:ext cx="1102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62AF8931-B49B-42A9-ACFD-200713B45536}"/>
              </a:ext>
            </a:extLst>
          </p:cNvPr>
          <p:cNvCxnSpPr/>
          <p:nvPr/>
        </p:nvCxnSpPr>
        <p:spPr>
          <a:xfrm>
            <a:off x="522052" y="1637490"/>
            <a:ext cx="992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8E1087F4-ADD8-4ABC-BAB7-73755C69CC4A}"/>
              </a:ext>
            </a:extLst>
          </p:cNvPr>
          <p:cNvCxnSpPr/>
          <p:nvPr/>
        </p:nvCxnSpPr>
        <p:spPr>
          <a:xfrm>
            <a:off x="6553201" y="3848911"/>
            <a:ext cx="992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>
            <a:extLst>
              <a:ext uri="{FF2B5EF4-FFF2-40B4-BE49-F238E27FC236}">
                <a16:creationId xmlns:a16="http://schemas.microsoft.com/office/drawing/2014/main" id="{2927C068-4CAB-4804-8E94-F69011F1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6" y="4726224"/>
            <a:ext cx="9201150" cy="1762125"/>
          </a:xfrm>
          <a:prstGeom prst="rect">
            <a:avLst/>
          </a:prstGeom>
        </p:spPr>
      </p:pic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FF60B053-F5D3-427A-84DD-DE7B97C266E2}"/>
              </a:ext>
            </a:extLst>
          </p:cNvPr>
          <p:cNvCxnSpPr/>
          <p:nvPr/>
        </p:nvCxnSpPr>
        <p:spPr>
          <a:xfrm>
            <a:off x="2438401" y="5584588"/>
            <a:ext cx="992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D203F4DC-7F8A-4336-9A24-14674203AEAA}"/>
              </a:ext>
            </a:extLst>
          </p:cNvPr>
          <p:cNvCxnSpPr/>
          <p:nvPr/>
        </p:nvCxnSpPr>
        <p:spPr>
          <a:xfrm>
            <a:off x="3018818" y="6096001"/>
            <a:ext cx="992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FE62DF0A-D76F-4F80-8EDD-356D3E09B8D5}"/>
              </a:ext>
            </a:extLst>
          </p:cNvPr>
          <p:cNvCxnSpPr>
            <a:cxnSpLocks/>
          </p:cNvCxnSpPr>
          <p:nvPr/>
        </p:nvCxnSpPr>
        <p:spPr>
          <a:xfrm>
            <a:off x="7049311" y="5552163"/>
            <a:ext cx="8884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6E7038C4-0F65-45AC-93E8-AC7148932FD9}"/>
              </a:ext>
            </a:extLst>
          </p:cNvPr>
          <p:cNvCxnSpPr>
            <a:cxnSpLocks/>
          </p:cNvCxnSpPr>
          <p:nvPr/>
        </p:nvCxnSpPr>
        <p:spPr>
          <a:xfrm>
            <a:off x="7671881" y="6096001"/>
            <a:ext cx="839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536E1A7-3ADD-415E-980E-34D7942032D6}"/>
              </a:ext>
            </a:extLst>
          </p:cNvPr>
          <p:cNvSpPr txBox="1"/>
          <p:nvPr/>
        </p:nvSpPr>
        <p:spPr>
          <a:xfrm>
            <a:off x="586902" y="797510"/>
            <a:ext cx="10680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How are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superlatives</a:t>
            </a:r>
            <a:r>
              <a:rPr lang="hr-HR" sz="2400" b="1" dirty="0"/>
              <a:t> </a:t>
            </a:r>
            <a:r>
              <a:rPr lang="hr-HR" sz="2400" dirty="0" err="1"/>
              <a:t>similar</a:t>
            </a:r>
            <a:r>
              <a:rPr lang="hr-HR" sz="2400" dirty="0"/>
              <a:t> to </a:t>
            </a:r>
            <a:r>
              <a:rPr lang="hr-HR" sz="2400" b="1" dirty="0" err="1"/>
              <a:t>comparatives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add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suffix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adjective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hr-HR" sz="2400" i="1" dirty="0">
                <a:solidFill>
                  <a:srgbClr val="0070C0"/>
                </a:solidFill>
              </a:rPr>
              <a:t>U oba slučaja dodajemo pridjevu dodajemo nastavak.</a:t>
            </a:r>
          </a:p>
          <a:p>
            <a:pPr algn="ctr"/>
            <a:endParaRPr lang="hr-HR" sz="2400" dirty="0"/>
          </a:p>
          <a:p>
            <a:pPr algn="ctr"/>
            <a:endParaRPr lang="hr-HR" sz="2400" dirty="0"/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different</a:t>
            </a:r>
            <a:r>
              <a:rPr lang="hr-HR" sz="2400" dirty="0"/>
              <a:t>?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dirty="0" err="1">
                <a:solidFill>
                  <a:srgbClr val="FF0000"/>
                </a:solidFill>
              </a:rPr>
              <a:t>We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add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article</a:t>
            </a:r>
            <a:r>
              <a:rPr lang="hr-HR" sz="2400" dirty="0">
                <a:solidFill>
                  <a:srgbClr val="FF0000"/>
                </a:solidFill>
              </a:rPr>
              <a:t> ”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”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front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superlatives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hr-HR" sz="2400" i="1" dirty="0">
                <a:solidFill>
                  <a:srgbClr val="0070C0"/>
                </a:solidFill>
              </a:rPr>
              <a:t>Prije superlativa pišemo član „</a:t>
            </a:r>
            <a:r>
              <a:rPr lang="hr-HR" sz="2400" i="1" dirty="0" err="1">
                <a:solidFill>
                  <a:srgbClr val="0070C0"/>
                </a:solidFill>
              </a:rPr>
              <a:t>the</a:t>
            </a:r>
            <a:r>
              <a:rPr lang="hr-HR" sz="2400" i="1" dirty="0">
                <a:solidFill>
                  <a:srgbClr val="0070C0"/>
                </a:solidFill>
              </a:rPr>
              <a:t>”.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700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C5C427E-3CC1-45C7-A4A8-7D8EBEAD3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42" y="881062"/>
            <a:ext cx="9029700" cy="50958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4267A85-47E6-490E-9CC2-122AAE0F4014}"/>
              </a:ext>
            </a:extLst>
          </p:cNvPr>
          <p:cNvSpPr txBox="1"/>
          <p:nvPr/>
        </p:nvSpPr>
        <p:spPr>
          <a:xfrm>
            <a:off x="87548" y="2198850"/>
            <a:ext cx="2448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https://www.e-sfera.hr/dodatni-digitalni-sadrzaji/4927907c-778e-4ec0-a0ca-1578d8718b20/assets/audio/54_ollie_yearbook.mp3</a:t>
            </a:r>
            <a:r>
              <a:rPr lang="hr-HR"/>
              <a:t> </a:t>
            </a:r>
          </a:p>
        </p:txBody>
      </p:sp>
      <p:pic>
        <p:nvPicPr>
          <p:cNvPr id="9" name="54_ollie_yearbook">
            <a:hlinkClick r:id="" action="ppaction://media"/>
            <a:extLst>
              <a:ext uri="{FF2B5EF4-FFF2-40B4-BE49-F238E27FC236}">
                <a16:creationId xmlns:a16="http://schemas.microsoft.com/office/drawing/2014/main" id="{4C975A3D-EEAE-4208-AB5E-C87FACF2B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334" y="4882305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F885C4D-7820-474A-B070-533234F583C2}"/>
              </a:ext>
            </a:extLst>
          </p:cNvPr>
          <p:cNvSpPr txBox="1"/>
          <p:nvPr/>
        </p:nvSpPr>
        <p:spPr>
          <a:xfrm>
            <a:off x="2752927" y="5369668"/>
            <a:ext cx="190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6"/>
                </a:solidFill>
              </a:rPr>
              <a:t>the funniest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4249664-C271-42C4-B36F-841D5E03423E}"/>
              </a:ext>
            </a:extLst>
          </p:cNvPr>
          <p:cNvSpPr txBox="1"/>
          <p:nvPr/>
        </p:nvSpPr>
        <p:spPr>
          <a:xfrm>
            <a:off x="4490935" y="5403248"/>
            <a:ext cx="190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6"/>
                </a:solidFill>
              </a:rPr>
              <a:t>the tallest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EB54483-94BD-4D5B-BEE9-696894E8659C}"/>
              </a:ext>
            </a:extLst>
          </p:cNvPr>
          <p:cNvSpPr txBox="1"/>
          <p:nvPr/>
        </p:nvSpPr>
        <p:spPr>
          <a:xfrm>
            <a:off x="5948869" y="5403248"/>
            <a:ext cx="190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6"/>
                </a:solidFill>
              </a:rPr>
              <a:t>the youngest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86DE8AB-5805-4179-ACB9-7B2D044247D3}"/>
              </a:ext>
            </a:extLst>
          </p:cNvPr>
          <p:cNvSpPr txBox="1"/>
          <p:nvPr/>
        </p:nvSpPr>
        <p:spPr>
          <a:xfrm>
            <a:off x="7855491" y="5403248"/>
            <a:ext cx="190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6"/>
                </a:solidFill>
              </a:rPr>
              <a:t>the fastest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C3D87CFA-F040-4B83-B568-BF75ACFB2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556" y="1618229"/>
            <a:ext cx="6267450" cy="3238500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53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4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E275083-36B5-480E-B51A-7A5E62FE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173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EE4555-55F1-4C9F-BB7F-C182D09B81A0}"/>
              </a:ext>
            </a:extLst>
          </p:cNvPr>
          <p:cNvSpPr txBox="1"/>
          <p:nvPr/>
        </p:nvSpPr>
        <p:spPr>
          <a:xfrm>
            <a:off x="5727560" y="341644"/>
            <a:ext cx="582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76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9A10EE5-068E-4E04-9526-12594C52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3" y="878644"/>
            <a:ext cx="9318326" cy="3022774"/>
          </a:xfrm>
          <a:prstGeom prst="rect">
            <a:avLst/>
          </a:prstGeom>
          <a:ln w="41275">
            <a:solidFill>
              <a:srgbClr val="C00000"/>
            </a:solidFill>
          </a:ln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57ABAE75-0A17-4708-8205-34368EC3FB7D}"/>
              </a:ext>
            </a:extLst>
          </p:cNvPr>
          <p:cNvSpPr txBox="1"/>
          <p:nvPr/>
        </p:nvSpPr>
        <p:spPr>
          <a:xfrm>
            <a:off x="938515" y="4023366"/>
            <a:ext cx="9748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/>
              <a:t>SELF CHECK.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400" b="1" dirty="0">
                <a:hlinkClick r:id="rId4"/>
              </a:rPr>
              <a:t>https://www.e-sfera.hr/dodatni-digitalni-sadrzaji/4927907c-778e-4ec0-a0ca-1578d8718b20/</a:t>
            </a:r>
            <a:r>
              <a:rPr lang="hr-HR" sz="2400" b="1" dirty="0"/>
              <a:t> </a:t>
            </a:r>
          </a:p>
          <a:p>
            <a:pPr algn="ctr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6608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334</Words>
  <Application>Microsoft Office PowerPoint</Application>
  <PresentationFormat>Widescreen</PresentationFormat>
  <Paragraphs>74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290</cp:revision>
  <dcterms:created xsi:type="dcterms:W3CDTF">2020-09-19T11:02:00Z</dcterms:created>
  <dcterms:modified xsi:type="dcterms:W3CDTF">2022-09-22T08:50:43Z</dcterms:modified>
</cp:coreProperties>
</file>